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6"/>
  </p:notesMasterIdLst>
  <p:handoutMasterIdLst>
    <p:handoutMasterId r:id="rId57"/>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1899" r:id="rId23"/>
    <p:sldId id="1900" r:id="rId24"/>
    <p:sldId id="536" r:id="rId25"/>
    <p:sldId id="548" r:id="rId26"/>
    <p:sldId id="534" r:id="rId27"/>
    <p:sldId id="533" r:id="rId28"/>
    <p:sldId id="541" r:id="rId29"/>
    <p:sldId id="539" r:id="rId30"/>
    <p:sldId id="540" r:id="rId31"/>
    <p:sldId id="566" r:id="rId32"/>
    <p:sldId id="567" r:id="rId33"/>
    <p:sldId id="556" r:id="rId34"/>
    <p:sldId id="557" r:id="rId35"/>
    <p:sldId id="563" r:id="rId36"/>
    <p:sldId id="1884" r:id="rId37"/>
    <p:sldId id="1897" r:id="rId38"/>
    <p:sldId id="1898" r:id="rId39"/>
    <p:sldId id="1855" r:id="rId40"/>
    <p:sldId id="1864" r:id="rId41"/>
    <p:sldId id="1863" r:id="rId42"/>
    <p:sldId id="1867" r:id="rId43"/>
    <p:sldId id="1868" r:id="rId44"/>
    <p:sldId id="1865" r:id="rId45"/>
    <p:sldId id="1866" r:id="rId46"/>
    <p:sldId id="486" r:id="rId47"/>
    <p:sldId id="1869" r:id="rId48"/>
    <p:sldId id="1895" r:id="rId49"/>
    <p:sldId id="299" r:id="rId50"/>
    <p:sldId id="1878" r:id="rId51"/>
    <p:sldId id="611" r:id="rId52"/>
    <p:sldId id="1870" r:id="rId53"/>
    <p:sldId id="636" r:id="rId54"/>
    <p:sldId id="654" r:id="rId5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47</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48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49</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50</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51</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5717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41978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89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38418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034531" cy="424732"/>
          </a:xfrm>
        </p:spPr>
        <p:txBody>
          <a:bodyPr/>
          <a:lstStyle/>
          <a:p>
            <a:r>
              <a:rPr lang="en-US" dirty="0"/>
              <a:t>Anshu Dubey</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176191" y="2140952"/>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11" name="Google Shape;50;g60257ae959_0_0">
            <a:extLst>
              <a:ext uri="{FF2B5EF4-FFF2-40B4-BE49-F238E27FC236}">
                <a16:creationId xmlns:a16="http://schemas.microsoft.com/office/drawing/2014/main" id="{380DB08E-B7A6-645B-502A-C387F1AD1DA5}"/>
              </a:ext>
            </a:extLst>
          </p:cNvPr>
          <p:cNvSpPr txBox="1">
            <a:spLocks noGrp="1"/>
          </p:cNvSpPr>
          <p:nvPr>
            <p:ph type="ctrTitle"/>
          </p:nvPr>
        </p:nvSpPr>
        <p:spPr>
          <a:xfrm>
            <a:off x="3177633" y="503144"/>
            <a:ext cx="8292316" cy="1030930"/>
          </a:xfrm>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15" name="Text Placeholder 7">
            <a:extLst>
              <a:ext uri="{FF2B5EF4-FFF2-40B4-BE49-F238E27FC236}">
                <a16:creationId xmlns:a16="http://schemas.microsoft.com/office/drawing/2014/main" id="{BB6EEDEF-17DF-DA33-79BB-1F4577FFC573}"/>
              </a:ext>
            </a:extLst>
          </p:cNvPr>
          <p:cNvSpPr>
            <a:spLocks noGrp="1"/>
          </p:cNvSpPr>
          <p:nvPr>
            <p:ph type="body" sz="quarter" idx="15"/>
          </p:nvPr>
        </p:nvSpPr>
        <p:spPr>
          <a:xfrm>
            <a:off x="3176924" y="4295508"/>
            <a:ext cx="8292316" cy="1200329"/>
          </a:xfrm>
        </p:spPr>
        <p:txBody>
          <a:bodyPr/>
          <a:lstStyle/>
          <a:p>
            <a:r>
              <a:rPr lang="en-US" sz="2000" dirty="0"/>
              <a:t>Contributors: Anshu Dubey (ANL), David E. Bernholdt (ORNL), Patricia Grubel (LANL), Rinku Gupta (ANL), Alicia </a:t>
            </a:r>
            <a:r>
              <a:rPr lang="en-US" sz="2000" dirty="0" err="1"/>
              <a:t>Klinvex</a:t>
            </a:r>
            <a:r>
              <a:rPr lang="en-US" sz="2000" dirty="0"/>
              <a:t> (SNL), Mark C. Miller (LLNL), Jared O’Neal (ANL), David M. Rogers (ORNL), Gregory R. Watson (ORNL)</a:t>
            </a:r>
          </a:p>
        </p:txBody>
      </p:sp>
      <p:sp>
        <p:nvSpPr>
          <p:cNvPr id="9" name="Text Placeholder 9">
            <a:extLst>
              <a:ext uri="{FF2B5EF4-FFF2-40B4-BE49-F238E27FC236}">
                <a16:creationId xmlns:a16="http://schemas.microsoft.com/office/drawing/2014/main" id="{02248880-3C3D-A32A-998B-10044170EB4C}"/>
              </a:ext>
            </a:extLst>
          </p:cNvPr>
          <p:cNvSpPr>
            <a:spLocks noGrp="1"/>
          </p:cNvSpPr>
          <p:nvPr>
            <p:ph type="body" sz="quarter" idx="14"/>
          </p:nvPr>
        </p:nvSpPr>
        <p:spPr>
          <a:xfrm>
            <a:off x="3176925" y="3161813"/>
            <a:ext cx="8292316" cy="646331"/>
          </a:xfrm>
        </p:spPr>
        <p:txBody>
          <a:bodyPr/>
          <a:lstStyle/>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p:txBody>
      </p:sp>
    </p:spTree>
    <p:extLst>
      <p:ext uri="{BB962C8B-B14F-4D97-AF65-F5344CB8AC3E}">
        <p14:creationId xmlns:p14="http://schemas.microsoft.com/office/powerpoint/2010/main" val="27675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5" name="TextBox 14">
            <a:extLst>
              <a:ext uri="{FF2B5EF4-FFF2-40B4-BE49-F238E27FC236}">
                <a16:creationId xmlns:a16="http://schemas.microsoft.com/office/drawing/2014/main" id="{F9B4A991-F297-965C-6924-5E546D972B66}"/>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7" name="Rectangle 6">
            <a:extLst>
              <a:ext uri="{FF2B5EF4-FFF2-40B4-BE49-F238E27FC236}">
                <a16:creationId xmlns:a16="http://schemas.microsoft.com/office/drawing/2014/main" id="{AE9EFDAD-7B60-9EFA-8FEB-6230778AF06F}"/>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
        <p:nvSpPr>
          <p:cNvPr id="5" name="TextBox 4">
            <a:extLst>
              <a:ext uri="{FF2B5EF4-FFF2-40B4-BE49-F238E27FC236}">
                <a16:creationId xmlns:a16="http://schemas.microsoft.com/office/drawing/2014/main" id="{49C8C45C-548E-EEC7-AA85-6EB7426DAC04}"/>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8" name="Rectangle 7">
            <a:extLst>
              <a:ext uri="{FF2B5EF4-FFF2-40B4-BE49-F238E27FC236}">
                <a16:creationId xmlns:a16="http://schemas.microsoft.com/office/drawing/2014/main" id="{9FEC453C-8A27-5A5F-B26A-ABA513B00F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820FFD99-BEBF-3BBA-4887-719613134193}"/>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5D17A6F2-5045-CE14-8808-8048FBC8D19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0D608E29-31E7-E9CA-2DB4-6662B68CA624}"/>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D723FA3C-E98E-202D-34A1-9D56EE64C3D6}"/>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95386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David E. Bernholdt, Todd Gamblin, and Jared O’Neal, Software Productivity and Sustainability track, in Argonne Training Program on Extreme-Scale Computing, St. Charles, Illinois, 2024. DOI: </a:t>
            </a:r>
            <a:r>
              <a:rPr lang="en-US" sz="1600" dirty="0">
                <a:hlinkClick r:id="rId4"/>
              </a:rPr>
              <a:t>10.6084/m9.figshare.26384188</a:t>
            </a:r>
            <a:r>
              <a:rPr lang="en-US" sz="1600"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73284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a:t>
            </a:r>
            <a:r>
              <a:rPr lang="en-US" sz="2000">
                <a:solidFill>
                  <a:sysClr val="windowText" lastClr="000000"/>
                </a:solidFill>
              </a:rPr>
              <a:t>case up to </a:t>
            </a:r>
            <a:r>
              <a:rPr lang="en-US" sz="2000" dirty="0">
                <a:solidFill>
                  <a:sysClr val="windowText" lastClr="000000"/>
                </a:solidFill>
              </a:rPr>
              <a:t>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30"/>
            <a:ext cx="4547985" cy="1081038"/>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643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781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895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209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637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896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985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636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557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402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313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1152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237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946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383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806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603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5" name="Rectangle 4">
            <a:extLst>
              <a:ext uri="{FF2B5EF4-FFF2-40B4-BE49-F238E27FC236}">
                <a16:creationId xmlns:a16="http://schemas.microsoft.com/office/drawing/2014/main" id="{1E5E0043-1B40-EDC2-B4EA-771685942A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3023</TotalTime>
  <Words>5207</Words>
  <Application>Microsoft Office PowerPoint</Application>
  <PresentationFormat>Custom</PresentationFormat>
  <Paragraphs>567</Paragraphs>
  <Slides>51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 Black</vt:lpstr>
      <vt:lpstr>Calibri</vt:lpstr>
      <vt:lpstr>Wingdings</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What is CI Good For</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408</cp:revision>
  <cp:lastPrinted>2017-11-02T18:35:01Z</cp:lastPrinted>
  <dcterms:created xsi:type="dcterms:W3CDTF">2018-11-06T17:28:56Z</dcterms:created>
  <dcterms:modified xsi:type="dcterms:W3CDTF">2024-07-26T21:07:44Z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